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ontserrat Extra-Bold" charset="1" panose="00000900000000000000"/>
      <p:regular r:id="rId10"/>
    </p:embeddedFont>
    <p:embeddedFont>
      <p:font typeface="Montserrat Extra-Bold Bold" charset="1" panose="00000A00000000000000"/>
      <p:regular r:id="rId11"/>
    </p:embeddedFont>
    <p:embeddedFont>
      <p:font typeface="Montserrat Extra-Bold Italics" charset="1" panose="00000900000000000000"/>
      <p:regular r:id="rId12"/>
    </p:embeddedFont>
    <p:embeddedFont>
      <p:font typeface="Montserrat Extra-Bold Bold Italics" charset="1" panose="00000A00000000000000"/>
      <p:regular r:id="rId13"/>
    </p:embeddedFont>
    <p:embeddedFont>
      <p:font typeface="Montserrat" charset="1" panose="00000500000000000000"/>
      <p:regular r:id="rId14"/>
    </p:embeddedFont>
    <p:embeddedFont>
      <p:font typeface="Montserrat Bold" charset="1" panose="00000600000000000000"/>
      <p:regular r:id="rId15"/>
    </p:embeddedFont>
    <p:embeddedFont>
      <p:font typeface="Montserrat Italics" charset="1" panose="00000500000000000000"/>
      <p:regular r:id="rId16"/>
    </p:embeddedFont>
    <p:embeddedFont>
      <p:font typeface="Montserrat Bold Italics" charset="1" panose="000006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508348" y="-1916299"/>
            <a:ext cx="18288000" cy="12203299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7020778">
            <a:off x="-6402716" y="821505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-7020778">
            <a:off x="-7861675" y="821505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1783058" cy="29501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76242" y="8956802"/>
            <a:ext cx="1783058" cy="295015"/>
          </a:xfrm>
          <a:prstGeom prst="rect">
            <a:avLst/>
          </a:prstGeom>
        </p:spPr>
      </p:pic>
      <p:sp>
        <p:nvSpPr>
          <p:cNvPr name="AutoShape 7" id="7"/>
          <p:cNvSpPr/>
          <p:nvPr/>
        </p:nvSpPr>
        <p:spPr>
          <a:xfrm>
            <a:off x="14027204" y="4590223"/>
            <a:ext cx="524423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0">
            <a:off x="-2298994" y="9582841"/>
            <a:ext cx="900577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5040385" y="3721795"/>
            <a:ext cx="572018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3855578" y="2832712"/>
            <a:ext cx="930938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5967770" y="2439885"/>
            <a:ext cx="129153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18171" y="2587810"/>
            <a:ext cx="3535419" cy="2248919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718171" y="5615599"/>
            <a:ext cx="11977216" cy="3389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893"/>
              </a:lnSpc>
            </a:pPr>
            <a:r>
              <a:rPr lang="en-US" sz="14486" spc="-854">
                <a:solidFill>
                  <a:srgbClr val="FFFFFF"/>
                </a:solidFill>
                <a:latin typeface="Montserrat Extra-Bold Italics"/>
              </a:rPr>
              <a:t>COMMUNITY</a:t>
            </a:r>
          </a:p>
          <a:p>
            <a:pPr>
              <a:lnSpc>
                <a:spcPts val="12893"/>
              </a:lnSpc>
            </a:pPr>
            <a:r>
              <a:rPr lang="en-US" sz="14486" spc="-854">
                <a:solidFill>
                  <a:srgbClr val="FFFFFF"/>
                </a:solidFill>
                <a:latin typeface="Montserrat Extra-Bold Italics"/>
              </a:rPr>
              <a:t>TOUR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234514" y="1085850"/>
            <a:ext cx="4024786" cy="37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14"/>
              </a:lnSpc>
            </a:pPr>
            <a:r>
              <a:rPr lang="en-US" sz="2871" spc="57">
                <a:solidFill>
                  <a:srgbClr val="FFFFFF"/>
                </a:solidFill>
                <a:latin typeface="Montserrat Italics"/>
              </a:rPr>
              <a:t>PRESENTATION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6305562" y="-995510"/>
            <a:ext cx="12278020" cy="12278020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028700" y="3703457"/>
            <a:ext cx="16230600" cy="5554843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639230" y="-203728"/>
            <a:ext cx="8944351" cy="10694456"/>
            <a:chOff x="0" y="0"/>
            <a:chExt cx="8603361" cy="10286746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34713" r="-44413" t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1200150"/>
            <a:ext cx="5935366" cy="2096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71"/>
              </a:lnSpc>
            </a:pPr>
            <a:r>
              <a:rPr lang="en-US" sz="8236" spc="-485">
                <a:solidFill>
                  <a:srgbClr val="263F6B"/>
                </a:solidFill>
                <a:latin typeface="Montserrat Extra-Bold Italics"/>
              </a:rPr>
              <a:t>PURPOSE OF TOURS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83557" y="4628845"/>
            <a:ext cx="6123635" cy="2987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8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Share information with key stakeholders about issues, projects and achievements to improve knowledge and support of BPUB.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76242" y="8956802"/>
            <a:ext cx="1783058" cy="295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231243" y="698454"/>
            <a:ext cx="2556816" cy="257554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500059" y="7012999"/>
            <a:ext cx="2556816" cy="2575547"/>
          </a:xfrm>
          <a:prstGeom prst="rect">
            <a:avLst/>
          </a:prstGeom>
        </p:spPr>
      </p:pic>
      <p:sp>
        <p:nvSpPr>
          <p:cNvPr name="AutoShape 5" id="5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6" id="6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635143" y="603739"/>
            <a:ext cx="7017713" cy="90795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7527747" y="-1825476"/>
            <a:ext cx="16230600" cy="1623060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002557" y="1028700"/>
            <a:ext cx="12008422" cy="1200837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126" r="-33685" t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2370007"/>
            <a:ext cx="5943253" cy="2670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31"/>
              </a:lnSpc>
            </a:pPr>
            <a:r>
              <a:rPr lang="en-US" sz="10542" spc="-622">
                <a:solidFill>
                  <a:srgbClr val="263F6B"/>
                </a:solidFill>
                <a:latin typeface="Montserrat Extra-Bold Italics"/>
              </a:rPr>
              <a:t>TOUR SITE 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8318" y="6235321"/>
            <a:ext cx="6123635" cy="2269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624"/>
              </a:lnSpc>
              <a:buFont typeface="Arial"/>
              <a:buChar char="•"/>
            </a:pPr>
            <a:r>
              <a:rPr lang="en-US" sz="2499" spc="49">
                <a:solidFill>
                  <a:srgbClr val="212423"/>
                </a:solidFill>
                <a:latin typeface="Montserrat"/>
              </a:rPr>
              <a:t>Tour of desalination plant by  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Jose Armando Garza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, Water Treatment Manager and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 Jacob Galvan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, W/WW Operator Chief.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76242" y="8852422"/>
            <a:ext cx="1783058" cy="29501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1783058" cy="29501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848318" y="5302562"/>
            <a:ext cx="6431547" cy="4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263F6B"/>
                </a:solidFill>
                <a:latin typeface="Montserrat Bold Italics"/>
              </a:rPr>
              <a:t>Southmost Regional Water Authority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7527747" y="-1825476"/>
            <a:ext cx="16230600" cy="1623060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002557" y="1028700"/>
            <a:ext cx="12008422" cy="1200837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40" r="-25140" t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2370007"/>
            <a:ext cx="5943253" cy="2670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31"/>
              </a:lnSpc>
            </a:pPr>
            <a:r>
              <a:rPr lang="en-US" sz="10542" spc="-622">
                <a:solidFill>
                  <a:srgbClr val="263F6B"/>
                </a:solidFill>
                <a:latin typeface="Montserrat Extra-Bold Italics"/>
              </a:rPr>
              <a:t>TOUR SITE 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8318" y="5903138"/>
            <a:ext cx="6123635" cy="285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624"/>
              </a:lnSpc>
              <a:buFont typeface="Arial"/>
              <a:buChar char="•"/>
            </a:pPr>
            <a:r>
              <a:rPr lang="en-US" sz="2499" spc="49">
                <a:solidFill>
                  <a:srgbClr val="212423"/>
                </a:solidFill>
                <a:latin typeface="Montserrat"/>
              </a:rPr>
              <a:t>Tour by 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Louis Bennett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, Wastewater Treatment Manager; 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Victor Martinez, 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W/WW Operator Chief; and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 Javier Aguirre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, Lead W/WW Operator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76242" y="8852422"/>
            <a:ext cx="1783058" cy="29501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1783058" cy="29501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848318" y="5302562"/>
            <a:ext cx="6431547" cy="4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263F6B"/>
                </a:solidFill>
                <a:latin typeface="Montserrat Bold Italics"/>
              </a:rPr>
              <a:t>North Wastewater Treatment Plant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7527747" y="-1825476"/>
            <a:ext cx="16230600" cy="1623060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002557" y="1028700"/>
            <a:ext cx="12008422" cy="1200837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7042" r="-32769" t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2370007"/>
            <a:ext cx="5943253" cy="2670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31"/>
              </a:lnSpc>
            </a:pPr>
            <a:r>
              <a:rPr lang="en-US" sz="10542" spc="-622">
                <a:solidFill>
                  <a:srgbClr val="263F6B"/>
                </a:solidFill>
                <a:latin typeface="Montserrat Extra-Bold Italics"/>
              </a:rPr>
              <a:t>TOUR SITE 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7333" y="5905375"/>
            <a:ext cx="6123635" cy="168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624"/>
              </a:lnSpc>
              <a:buFont typeface="Arial"/>
              <a:buChar char="•"/>
            </a:pPr>
            <a:r>
              <a:rPr lang="en-US" sz="2499" spc="49">
                <a:solidFill>
                  <a:srgbClr val="212423"/>
                </a:solidFill>
                <a:latin typeface="Montserrat"/>
              </a:rPr>
              <a:t>Resaca Restoration Project site update by 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Juan Degollado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, Foreman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76242" y="8852422"/>
            <a:ext cx="1783058" cy="29501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1783058" cy="29501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028700" y="5305917"/>
            <a:ext cx="3182993" cy="4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263F6B"/>
                </a:solidFill>
                <a:latin typeface="Montserrat Bold Italics"/>
              </a:rPr>
              <a:t>Old City Cemetery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7527747" y="-1825476"/>
            <a:ext cx="16230600" cy="1623060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002557" y="1028700"/>
            <a:ext cx="12008422" cy="1200837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r="0" t="-17516" b="-645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2370007"/>
            <a:ext cx="5943253" cy="2670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31"/>
              </a:lnSpc>
            </a:pPr>
            <a:r>
              <a:rPr lang="en-US" sz="10542" spc="-622">
                <a:solidFill>
                  <a:srgbClr val="263F6B"/>
                </a:solidFill>
                <a:latin typeface="Montserrat Extra-Bold Italics"/>
              </a:rPr>
              <a:t>TOUR SITE 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8318" y="6407646"/>
            <a:ext cx="6123635" cy="285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624"/>
              </a:lnSpc>
              <a:buFont typeface="Arial"/>
              <a:buChar char="•"/>
            </a:pPr>
            <a:r>
              <a:rPr lang="en-US" sz="2499" spc="49">
                <a:solidFill>
                  <a:srgbClr val="212423"/>
                </a:solidFill>
                <a:latin typeface="Montserrat"/>
              </a:rPr>
              <a:t>Tour by 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Daniel Tamez, 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W/WW Operator Chief and Rio Grande River and Reservoirs Tour by </a:t>
            </a:r>
            <a:r>
              <a:rPr lang="en-US" sz="2499" spc="49">
                <a:solidFill>
                  <a:srgbClr val="212423"/>
                </a:solidFill>
                <a:latin typeface="Montserrat Bold"/>
              </a:rPr>
              <a:t>Guadalupe Garcia, </a:t>
            </a:r>
            <a:r>
              <a:rPr lang="en-US" sz="2499" spc="49">
                <a:solidFill>
                  <a:srgbClr val="212423"/>
                </a:solidFill>
                <a:latin typeface="Montserrat"/>
              </a:rPr>
              <a:t>Water Resource Administrator.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76242" y="8852422"/>
            <a:ext cx="1783058" cy="29501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1783058" cy="29501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028700" y="5242828"/>
            <a:ext cx="6710414" cy="895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63F6B"/>
                </a:solidFill>
                <a:latin typeface="Montserrat Bold Italics"/>
              </a:rPr>
              <a:t>Water Treatment Plant No. 1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63F6B"/>
                </a:solidFill>
                <a:latin typeface="Montserrat Bold Italics"/>
              </a:rPr>
              <a:t>BPUB River Intake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3F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83237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1028700"/>
            <a:ext cx="1783058" cy="29501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76242" y="8956802"/>
            <a:ext cx="1783058" cy="29501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494137" y="698454"/>
            <a:ext cx="2556816" cy="257554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79461" y="9578419"/>
            <a:ext cx="2556816" cy="2575547"/>
          </a:xfrm>
          <a:prstGeom prst="rect">
            <a:avLst/>
          </a:prstGeom>
        </p:spPr>
      </p:pic>
      <p:sp>
        <p:nvSpPr>
          <p:cNvPr name="AutoShape 7" id="7"/>
          <p:cNvSpPr/>
          <p:nvPr/>
        </p:nvSpPr>
        <p:spPr>
          <a:xfrm rot="0">
            <a:off x="1028700" y="8302951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8" id="8"/>
          <p:cNvSpPr/>
          <p:nvPr/>
        </p:nvSpPr>
        <p:spPr>
          <a:xfrm rot="0">
            <a:off x="1028700" y="1814529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03495" y="5431350"/>
            <a:ext cx="631624" cy="63162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59267" y="6411977"/>
            <a:ext cx="698484" cy="71076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07387" y="4330067"/>
            <a:ext cx="662375" cy="626773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028700" y="2926758"/>
            <a:ext cx="7727311" cy="3919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898"/>
              </a:lnSpc>
            </a:pPr>
            <a:r>
              <a:rPr lang="en-US" sz="16194" spc="-955">
                <a:solidFill>
                  <a:srgbClr val="FFFFFF"/>
                </a:solidFill>
                <a:latin typeface="Montserrat Extra-Bold"/>
              </a:rPr>
              <a:t>THANK YOU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918282"/>
            <a:ext cx="5015153" cy="432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>
                <a:solidFill>
                  <a:srgbClr val="FFFFFF"/>
                </a:solidFill>
                <a:latin typeface="Montserrat Italics"/>
              </a:rPr>
              <a:t>Questions?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19617" y="5313774"/>
            <a:ext cx="2815795" cy="619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956-983-6462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319617" y="6333969"/>
            <a:ext cx="4939683" cy="619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www.brownsville-pub.com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249683" y="4210066"/>
            <a:ext cx="4939683" cy="619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1425 Robinhood Drive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DAFjHe90c4g</dc:identifier>
  <dcterms:modified xsi:type="dcterms:W3CDTF">2011-08-01T06:04:30Z</dcterms:modified>
  <cp:revision>1</cp:revision>
  <dc:title>2023 Spring Community Tour Presentation LL</dc:title>
</cp:coreProperties>
</file>