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4" r:id="rId1"/>
  </p:sldMasterIdLst>
  <p:notesMasterIdLst>
    <p:notesMasterId r:id="rId8"/>
  </p:notesMasterIdLst>
  <p:handoutMasterIdLst>
    <p:handoutMasterId r:id="rId9"/>
  </p:handoutMasterIdLst>
  <p:sldIdLst>
    <p:sldId id="270" r:id="rId2"/>
    <p:sldId id="310" r:id="rId3"/>
    <p:sldId id="314" r:id="rId4"/>
    <p:sldId id="311" r:id="rId5"/>
    <p:sldId id="312" r:id="rId6"/>
    <p:sldId id="288" r:id="rId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eno, Judith" initials="MJ" lastIdx="1" clrIdx="0">
    <p:extLst>
      <p:ext uri="{19B8F6BF-5375-455C-9EA6-DF929625EA0E}">
        <p15:presenceInfo xmlns:p15="http://schemas.microsoft.com/office/powerpoint/2012/main" userId="S-1-5-21-73586283-1979792683-1177238915-94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A97AA"/>
    <a:srgbClr val="000000"/>
    <a:srgbClr val="A50021"/>
    <a:srgbClr val="CC0000"/>
    <a:srgbClr val="374E5F"/>
    <a:srgbClr val="A6BCCC"/>
    <a:srgbClr val="FFFF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93" autoAdjust="0"/>
    <p:restoredTop sz="87251" autoAdjust="0"/>
  </p:normalViewPr>
  <p:slideViewPr>
    <p:cSldViewPr>
      <p:cViewPr varScale="1">
        <p:scale>
          <a:sx n="79" d="100"/>
          <a:sy n="79" d="100"/>
        </p:scale>
        <p:origin x="2970" y="5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1"/>
            <a:ext cx="3038163"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t" anchorCtr="0" compatLnSpc="1">
            <a:prstTxWarp prst="textNoShape">
              <a:avLst/>
            </a:prstTxWarp>
          </a:bodyPr>
          <a:lstStyle>
            <a:lvl1pPr defTabSz="930927" eaLnBrk="0" hangingPunct="0">
              <a:defRPr sz="1200">
                <a:latin typeface="Times New Roman" pitchFamily="18" charset="0"/>
              </a:defRPr>
            </a:lvl1pPr>
          </a:lstStyle>
          <a:p>
            <a:pPr>
              <a:defRPr/>
            </a:pPr>
            <a:endParaRPr lang="en-US" dirty="0"/>
          </a:p>
        </p:txBody>
      </p:sp>
      <p:sp>
        <p:nvSpPr>
          <p:cNvPr id="23555" name="Rectangle 3"/>
          <p:cNvSpPr>
            <a:spLocks noGrp="1" noChangeArrowheads="1"/>
          </p:cNvSpPr>
          <p:nvPr>
            <p:ph type="dt" sz="quarter" idx="1"/>
          </p:nvPr>
        </p:nvSpPr>
        <p:spPr bwMode="auto">
          <a:xfrm>
            <a:off x="3972244" y="1"/>
            <a:ext cx="3038161"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t" anchorCtr="0" compatLnSpc="1">
            <a:prstTxWarp prst="textNoShape">
              <a:avLst/>
            </a:prstTxWarp>
          </a:bodyPr>
          <a:lstStyle>
            <a:lvl1pPr algn="r" defTabSz="930927" eaLnBrk="0" hangingPunct="0">
              <a:defRPr sz="1200">
                <a:latin typeface="Times New Roman" pitchFamily="18" charset="0"/>
              </a:defRPr>
            </a:lvl1pPr>
          </a:lstStyle>
          <a:p>
            <a:pPr>
              <a:defRPr/>
            </a:pPr>
            <a:endParaRPr lang="en-US" dirty="0"/>
          </a:p>
        </p:txBody>
      </p:sp>
      <p:sp>
        <p:nvSpPr>
          <p:cNvPr id="23556" name="Rectangle 4"/>
          <p:cNvSpPr>
            <a:spLocks noGrp="1" noChangeArrowheads="1"/>
          </p:cNvSpPr>
          <p:nvPr>
            <p:ph type="ftr" sz="quarter" idx="2"/>
          </p:nvPr>
        </p:nvSpPr>
        <p:spPr bwMode="auto">
          <a:xfrm>
            <a:off x="1" y="8832224"/>
            <a:ext cx="3038163"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b" anchorCtr="0" compatLnSpc="1">
            <a:prstTxWarp prst="textNoShape">
              <a:avLst/>
            </a:prstTxWarp>
          </a:bodyPr>
          <a:lstStyle>
            <a:lvl1pPr defTabSz="930927" eaLnBrk="0" hangingPunct="0">
              <a:defRPr sz="1200">
                <a:latin typeface="Times New Roman" pitchFamily="18" charset="0"/>
              </a:defRPr>
            </a:lvl1pPr>
          </a:lstStyle>
          <a:p>
            <a:pPr>
              <a:defRPr/>
            </a:pPr>
            <a:endParaRPr lang="en-US" dirty="0"/>
          </a:p>
        </p:txBody>
      </p:sp>
      <p:sp>
        <p:nvSpPr>
          <p:cNvPr id="23557" name="Rectangle 5"/>
          <p:cNvSpPr>
            <a:spLocks noGrp="1" noChangeArrowheads="1"/>
          </p:cNvSpPr>
          <p:nvPr>
            <p:ph type="sldNum" sz="quarter" idx="3"/>
          </p:nvPr>
        </p:nvSpPr>
        <p:spPr bwMode="auto">
          <a:xfrm>
            <a:off x="3972244" y="8832224"/>
            <a:ext cx="3038161"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b" anchorCtr="0" compatLnSpc="1">
            <a:prstTxWarp prst="textNoShape">
              <a:avLst/>
            </a:prstTxWarp>
          </a:bodyPr>
          <a:lstStyle>
            <a:lvl1pPr algn="r" defTabSz="930927" eaLnBrk="0" hangingPunct="0">
              <a:defRPr sz="1200">
                <a:latin typeface="Times New Roman" pitchFamily="18" charset="0"/>
              </a:defRPr>
            </a:lvl1pPr>
          </a:lstStyle>
          <a:p>
            <a:pPr>
              <a:defRPr/>
            </a:pPr>
            <a:fld id="{1E0D6B82-D065-4BEC-B54E-BC7551D51C72}" type="slidenum">
              <a:rPr lang="en-US"/>
              <a:pPr>
                <a:defRPr/>
              </a:pPr>
              <a:t>‹#›</a:t>
            </a:fld>
            <a:endParaRPr lang="en-US" dirty="0"/>
          </a:p>
        </p:txBody>
      </p:sp>
    </p:spTree>
    <p:extLst>
      <p:ext uri="{BB962C8B-B14F-4D97-AF65-F5344CB8AC3E}">
        <p14:creationId xmlns:p14="http://schemas.microsoft.com/office/powerpoint/2010/main" val="3307265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1"/>
            <a:ext cx="3038163"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t" anchorCtr="0" compatLnSpc="1">
            <a:prstTxWarp prst="textNoShape">
              <a:avLst/>
            </a:prstTxWarp>
          </a:bodyPr>
          <a:lstStyle>
            <a:lvl1pPr defTabSz="930927" eaLnBrk="0" hangingPunct="0">
              <a:defRPr sz="1200"/>
            </a:lvl1pPr>
          </a:lstStyle>
          <a:p>
            <a:pPr>
              <a:defRPr/>
            </a:pPr>
            <a:endParaRPr lang="en-US" dirty="0"/>
          </a:p>
        </p:txBody>
      </p:sp>
      <p:sp>
        <p:nvSpPr>
          <p:cNvPr id="19459" name="Rectangle 3"/>
          <p:cNvSpPr>
            <a:spLocks noGrp="1" noChangeArrowheads="1"/>
          </p:cNvSpPr>
          <p:nvPr>
            <p:ph type="dt" idx="1"/>
          </p:nvPr>
        </p:nvSpPr>
        <p:spPr bwMode="auto">
          <a:xfrm>
            <a:off x="3972244" y="1"/>
            <a:ext cx="3038161"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t" anchorCtr="0" compatLnSpc="1">
            <a:prstTxWarp prst="textNoShape">
              <a:avLst/>
            </a:prstTxWarp>
          </a:bodyPr>
          <a:lstStyle>
            <a:lvl1pPr algn="r" defTabSz="930927" eaLnBrk="0" hangingPunct="0">
              <a:defRPr sz="120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5687" y="4416115"/>
            <a:ext cx="5139034" cy="418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1" y="8832224"/>
            <a:ext cx="3038163"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b" anchorCtr="0" compatLnSpc="1">
            <a:prstTxWarp prst="textNoShape">
              <a:avLst/>
            </a:prstTxWarp>
          </a:bodyPr>
          <a:lstStyle>
            <a:lvl1pPr defTabSz="930927" eaLnBrk="0" hangingPunct="0">
              <a:defRPr sz="1200"/>
            </a:lvl1pPr>
          </a:lstStyle>
          <a:p>
            <a:pPr>
              <a:defRPr/>
            </a:pPr>
            <a:endParaRPr lang="en-US" dirty="0"/>
          </a:p>
        </p:txBody>
      </p:sp>
      <p:sp>
        <p:nvSpPr>
          <p:cNvPr id="19463" name="Rectangle 7"/>
          <p:cNvSpPr>
            <a:spLocks noGrp="1" noChangeArrowheads="1"/>
          </p:cNvSpPr>
          <p:nvPr>
            <p:ph type="sldNum" sz="quarter" idx="5"/>
          </p:nvPr>
        </p:nvSpPr>
        <p:spPr bwMode="auto">
          <a:xfrm>
            <a:off x="3972244" y="8832224"/>
            <a:ext cx="3038161" cy="46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3066" tIns="46533" rIns="93066" bIns="46533" numCol="1" anchor="b" anchorCtr="0" compatLnSpc="1">
            <a:prstTxWarp prst="textNoShape">
              <a:avLst/>
            </a:prstTxWarp>
          </a:bodyPr>
          <a:lstStyle>
            <a:lvl1pPr algn="r" defTabSz="930927" eaLnBrk="0" hangingPunct="0">
              <a:defRPr sz="1200"/>
            </a:lvl1pPr>
          </a:lstStyle>
          <a:p>
            <a:pPr>
              <a:defRPr/>
            </a:pPr>
            <a:fld id="{6AE12390-846A-4D69-975E-AE867EF2D783}" type="slidenum">
              <a:rPr lang="en-US"/>
              <a:pPr>
                <a:defRPr/>
              </a:pPr>
              <a:t>‹#›</a:t>
            </a:fld>
            <a:endParaRPr lang="en-US" dirty="0"/>
          </a:p>
        </p:txBody>
      </p:sp>
    </p:spTree>
    <p:extLst>
      <p:ext uri="{BB962C8B-B14F-4D97-AF65-F5344CB8AC3E}">
        <p14:creationId xmlns:p14="http://schemas.microsoft.com/office/powerpoint/2010/main" val="239964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xfrm>
            <a:off x="701364" y="4416114"/>
            <a:ext cx="5607678" cy="4184021"/>
          </a:xfrm>
          <a:noFill/>
        </p:spPr>
        <p:txBody>
          <a:bodyPr lIns="91309" tIns="45652" rIns="91309" bIns="45652"/>
          <a:lstStyle/>
          <a:p>
            <a:pPr eaLnBrk="1" hangingPunct="1">
              <a:spcBef>
                <a:spcPct val="0"/>
              </a:spcBef>
            </a:pPr>
            <a:endParaRPr lang="en-US" sz="1400" dirty="0"/>
          </a:p>
        </p:txBody>
      </p:sp>
      <p:sp>
        <p:nvSpPr>
          <p:cNvPr id="26628" name="Slide Number Placeholder 3"/>
          <p:cNvSpPr txBox="1">
            <a:spLocks noGrp="1"/>
          </p:cNvSpPr>
          <p:nvPr/>
        </p:nvSpPr>
        <p:spPr bwMode="auto">
          <a:xfrm>
            <a:off x="3970637" y="8829023"/>
            <a:ext cx="3038163" cy="465781"/>
          </a:xfrm>
          <a:prstGeom prst="rect">
            <a:avLst/>
          </a:prstGeom>
          <a:noFill/>
          <a:ln w="9525">
            <a:noFill/>
            <a:miter lim="800000"/>
            <a:headEnd/>
            <a:tailEnd/>
          </a:ln>
        </p:spPr>
        <p:txBody>
          <a:bodyPr lIns="91309" tIns="45652" rIns="91309" bIns="45652" anchor="b"/>
          <a:lstStyle/>
          <a:p>
            <a:pPr algn="r" defTabSz="913994"/>
            <a:fld id="{49D1946A-7C94-4AA9-B391-1CA9DD62B5E5}" type="slidenum">
              <a:rPr lang="en-US" sz="1200">
                <a:latin typeface="Wingdings" pitchFamily="2" charset="2"/>
              </a:rPr>
              <a:pPr algn="r" defTabSz="913994"/>
              <a:t>1</a:t>
            </a:fld>
            <a:endParaRPr lang="en-US" sz="1200" dirty="0">
              <a:latin typeface="Wingdings" pitchFamily="2" charset="2"/>
            </a:endParaRPr>
          </a:p>
        </p:txBody>
      </p:sp>
    </p:spTree>
    <p:extLst>
      <p:ext uri="{BB962C8B-B14F-4D97-AF65-F5344CB8AC3E}">
        <p14:creationId xmlns:p14="http://schemas.microsoft.com/office/powerpoint/2010/main" val="21481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59453F2A-76D3-4B5B-A54D-263836E7194D}"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73E422D8-4A89-48EF-A619-E9B0D611AAA9}" type="datetime1">
              <a:rPr lang="en-US"/>
              <a:pPr>
                <a:defRPr/>
              </a:pPr>
              <a:t>5/15/2023</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7B1CC35-3567-4ED3-9AE3-E7E2723CE000}"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AABD15C0-46B1-4CA4-8E0A-B29206C566C3}" type="datetime1">
              <a:rPr lang="en-US"/>
              <a:pPr>
                <a:defRPr/>
              </a:pPr>
              <a:t>5/15/2023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3CCC1A38-C497-4743-AEA5-762E92171696}"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6A8B2769-39CA-4B8D-8519-CCF65C52B010}" type="datetime1">
              <a:rPr lang="en-US"/>
              <a:pPr>
                <a:defRPr/>
              </a:pPr>
              <a:t>5/15/2023</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8458200" y="5486401"/>
            <a:ext cx="609600"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1648A24-CF65-4BF6-AFA6-4CC34886FD81}" type="datetime1">
              <a:rPr lang="en-US"/>
              <a:pPr>
                <a:defRPr/>
              </a:pPr>
              <a:t>5/15/2023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8528050" y="5630863"/>
            <a:ext cx="549275" cy="396875"/>
          </a:xfrm>
        </p:spPr>
        <p:txBody>
          <a:bodyPr/>
          <a:lstStyle>
            <a:lvl1pPr>
              <a:defRPr/>
            </a:lvl1pPr>
          </a:lstStyle>
          <a:p>
            <a:pPr>
              <a:defRPr/>
            </a:pPr>
            <a:fld id="{23EAD757-4F32-41C6-A63A-4CB94BFF954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68454A72-C4AF-4B14-A0A4-C7A273E30BB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fld id="{94F6FEE8-7523-41DA-B51A-FE3D1F8C212E}" type="datetime1">
              <a:rPr lang="en-US"/>
              <a:pPr>
                <a:defRPr/>
              </a:pPr>
              <a:t>5/15/2023</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419F034-B62E-4A50-BD50-217621918756}"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0AD58047-C994-4C11-87D3-F49D7CE38174}" type="datetime1">
              <a:rPr lang="en-US"/>
              <a:pPr>
                <a:defRPr/>
              </a:pPr>
              <a:t>5/15/2023</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A68B05EB-3439-48DC-B765-86796C4BE2E6}"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fld id="{70649D68-F5CB-4B4B-AC67-3560984D499F}" type="datetime1">
              <a:rPr lang="en-US"/>
              <a:pPr>
                <a:defRPr/>
              </a:pPr>
              <a:t>5/15/2023</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EA3DC19C-BD74-4EC1-9808-AFAC4C83A116}"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fld id="{FE9A259D-C3F5-433F-A537-FA55F19BD89B}" type="datetime1">
              <a:rPr lang="en-US"/>
              <a:pPr>
                <a:defRPr/>
              </a:pPr>
              <a:t>5/15/2023</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1CD95E7-3DE9-4DC5-B950-F069B0C79FB3}" type="datetime1">
              <a:rPr lang="en-US"/>
              <a:pPr>
                <a:defRPr/>
              </a:pPr>
              <a:t>5/15/2023</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3"/>
          <p:cNvSpPr>
            <a:spLocks noGrp="1"/>
          </p:cNvSpPr>
          <p:nvPr>
            <p:ph type="sldNum" sz="quarter" idx="12"/>
          </p:nvPr>
        </p:nvSpPr>
        <p:spPr>
          <a:xfrm>
            <a:off x="8526462" y="5638800"/>
            <a:ext cx="549275" cy="396875"/>
          </a:xfrm>
          <a:ln>
            <a:noFill/>
          </a:ln>
        </p:spPr>
        <p:txBody>
          <a:bodyPr/>
          <a:lstStyle>
            <a:lvl1pPr>
              <a:defRPr sz="1400"/>
            </a:lvl1pPr>
          </a:lstStyle>
          <a:p>
            <a:pPr>
              <a:defRPr/>
            </a:pPr>
            <a:fld id="{0B553244-4049-4B85-B98D-EFEA52CC6BD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52BEE1D6-ED42-425A-BE4F-25963FF44CB0}"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fld id="{2F6701D5-609C-4BCC-A499-444BE7C0CCCC}" type="datetime1">
              <a:rPr lang="en-US"/>
              <a:pPr>
                <a:defRPr/>
              </a:pPr>
              <a:t>5/15/2023</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7E08BC3D-43FB-4AAD-B4E1-3E7CA6A7CBFE}"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fld id="{3FA08E8B-E30D-452D-9803-8010100DFF91}" type="datetime1">
              <a:rPr lang="en-US"/>
              <a:pPr>
                <a:defRPr/>
              </a:pPr>
              <a:t>5/15/2023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878900E3-E751-4D7F-AC72-1AA36E7E0BB0}"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F42F60AF-3C8D-4413-B757-1DEA9C7EE7A7}" type="datetime1">
              <a:rPr lang="en-US"/>
              <a:pPr>
                <a:defRPr/>
              </a:pPr>
              <a:t>5/15/2023</a:t>
            </a:fld>
            <a:endParaRPr lang="en-US" dirty="0"/>
          </a:p>
        </p:txBody>
      </p:sp>
    </p:spTree>
  </p:cSld>
  <p:clrMap bg1="lt1" tx1="dk1" bg2="lt2" tx2="dk2" accent1="accent1" accent2="accent2" accent3="accent3" accent4="accent4" accent5="accent5" accent6="accent6" hlink="hlink" folHlink="folHlink"/>
  <p:sldLayoutIdLst>
    <p:sldLayoutId id="2147484170" r:id="rId1"/>
    <p:sldLayoutId id="2147484179" r:id="rId2"/>
    <p:sldLayoutId id="2147484171" r:id="rId3"/>
    <p:sldLayoutId id="2147484172" r:id="rId4"/>
    <p:sldLayoutId id="2147484173" r:id="rId5"/>
    <p:sldLayoutId id="2147484174" r:id="rId6"/>
    <p:sldLayoutId id="2147484180" r:id="rId7"/>
    <p:sldLayoutId id="2147484175" r:id="rId8"/>
    <p:sldLayoutId id="2147484176" r:id="rId9"/>
    <p:sldLayoutId id="2147484177" r:id="rId10"/>
    <p:sldLayoutId id="2147484178"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533400"/>
            <a:ext cx="3270461" cy="1931160"/>
          </a:xfrm>
          <a:prstGeom prst="rect">
            <a:avLst/>
          </a:prstGeom>
        </p:spPr>
      </p:pic>
      <p:sp>
        <p:nvSpPr>
          <p:cNvPr id="4" name="Title 1">
            <a:extLst>
              <a:ext uri="{FF2B5EF4-FFF2-40B4-BE49-F238E27FC236}">
                <a16:creationId xmlns:a16="http://schemas.microsoft.com/office/drawing/2014/main" id="{935D2081-F5C3-4A7E-AF88-EFB3ED6890B4}"/>
              </a:ext>
            </a:extLst>
          </p:cNvPr>
          <p:cNvSpPr txBox="1">
            <a:spLocks/>
          </p:cNvSpPr>
          <p:nvPr/>
        </p:nvSpPr>
        <p:spPr>
          <a:xfrm>
            <a:off x="304800" y="5334000"/>
            <a:ext cx="7772400" cy="1202566"/>
          </a:xfrm>
          <a:prstGeom prst="rect">
            <a:avLst/>
          </a:prstGeom>
        </p:spPr>
        <p:txBody>
          <a:bodyPr vert="horz" lIns="91440" tIns="45720" rIns="91440" bIns="45720" rtlCol="0" anchor="b">
            <a:noAutofit/>
          </a:bodyP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a:defRPr/>
            </a:pPr>
            <a:endParaRPr lang="en-US" sz="2400" dirty="0">
              <a:solidFill>
                <a:schemeClr val="accent1"/>
              </a:solidFill>
            </a:endParaRPr>
          </a:p>
        </p:txBody>
      </p:sp>
      <p:sp>
        <p:nvSpPr>
          <p:cNvPr id="7" name="TextBox 6">
            <a:extLst>
              <a:ext uri="{FF2B5EF4-FFF2-40B4-BE49-F238E27FC236}">
                <a16:creationId xmlns:a16="http://schemas.microsoft.com/office/drawing/2014/main" id="{7B054823-3558-4F7C-8BD8-C70316EA7ACE}"/>
              </a:ext>
            </a:extLst>
          </p:cNvPr>
          <p:cNvSpPr txBox="1"/>
          <p:nvPr/>
        </p:nvSpPr>
        <p:spPr>
          <a:xfrm>
            <a:off x="457200" y="5237072"/>
            <a:ext cx="6248400" cy="830997"/>
          </a:xfrm>
          <a:prstGeom prst="rect">
            <a:avLst/>
          </a:prstGeom>
          <a:noFill/>
        </p:spPr>
        <p:txBody>
          <a:bodyPr wrap="square" rtlCol="0">
            <a:spAutoFit/>
          </a:bodyPr>
          <a:lstStyle/>
          <a:p>
            <a:pPr eaLnBrk="0" hangingPunct="0">
              <a:defRPr/>
            </a:pPr>
            <a:r>
              <a:rPr lang="en-US" spc="-100" dirty="0">
                <a:solidFill>
                  <a:schemeClr val="accent1"/>
                </a:solidFill>
                <a:latin typeface="+mj-lt"/>
                <a:ea typeface="+mj-ea"/>
                <a:cs typeface="+mj-cs"/>
              </a:rPr>
              <a:t>PUBCAP Meeting</a:t>
            </a:r>
          </a:p>
          <a:p>
            <a:pPr eaLnBrk="0" hangingPunct="0">
              <a:defRPr/>
            </a:pPr>
            <a:r>
              <a:rPr lang="en-US" spc="-100" dirty="0">
                <a:solidFill>
                  <a:schemeClr val="accent1"/>
                </a:solidFill>
                <a:latin typeface="+mj-lt"/>
                <a:ea typeface="+mj-ea"/>
                <a:cs typeface="+mj-cs"/>
              </a:rPr>
              <a:t>May 17,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3CB6BA2-05B0-4567-B17C-958275240346}"/>
              </a:ext>
            </a:extLst>
          </p:cNvPr>
          <p:cNvSpPr>
            <a:spLocks noGrp="1"/>
          </p:cNvSpPr>
          <p:nvPr>
            <p:ph type="sldNum" sz="quarter" idx="12"/>
          </p:nvPr>
        </p:nvSpPr>
        <p:spPr/>
        <p:txBody>
          <a:bodyPr/>
          <a:lstStyle/>
          <a:p>
            <a:pPr>
              <a:defRPr/>
            </a:pPr>
            <a:fld id="{0B553244-4049-4B85-B98D-EFEA52CC6BD2}" type="slidenum">
              <a:rPr lang="en-US" smtClean="0"/>
              <a:pPr>
                <a:defRPr/>
              </a:pPr>
              <a:t>2</a:t>
            </a:fld>
            <a:endParaRPr lang="en-US" dirty="0"/>
          </a:p>
        </p:txBody>
      </p:sp>
      <p:sp>
        <p:nvSpPr>
          <p:cNvPr id="4" name="TextBox 3">
            <a:extLst>
              <a:ext uri="{FF2B5EF4-FFF2-40B4-BE49-F238E27FC236}">
                <a16:creationId xmlns:a16="http://schemas.microsoft.com/office/drawing/2014/main" id="{910ED6B9-B849-4EF4-B64D-DC6E22F4EAB4}"/>
              </a:ext>
            </a:extLst>
          </p:cNvPr>
          <p:cNvSpPr txBox="1"/>
          <p:nvPr/>
        </p:nvSpPr>
        <p:spPr>
          <a:xfrm>
            <a:off x="228600" y="358943"/>
            <a:ext cx="5257800" cy="461665"/>
          </a:xfrm>
          <a:prstGeom prst="rect">
            <a:avLst/>
          </a:prstGeom>
          <a:noFill/>
        </p:spPr>
        <p:txBody>
          <a:bodyPr wrap="square" rtlCol="0">
            <a:spAutoFit/>
          </a:bodyPr>
          <a:lstStyle/>
          <a:p>
            <a:r>
              <a:rPr lang="en-US" dirty="0">
                <a:latin typeface="+mj-lt"/>
              </a:rPr>
              <a:t>Key Decisions in Developing the Plan</a:t>
            </a:r>
          </a:p>
        </p:txBody>
      </p:sp>
      <p:sp>
        <p:nvSpPr>
          <p:cNvPr id="6" name="TextBox 5">
            <a:extLst>
              <a:ext uri="{FF2B5EF4-FFF2-40B4-BE49-F238E27FC236}">
                <a16:creationId xmlns:a16="http://schemas.microsoft.com/office/drawing/2014/main" id="{76FFE935-D85C-4BCE-8271-16046E4FEEBC}"/>
              </a:ext>
            </a:extLst>
          </p:cNvPr>
          <p:cNvSpPr txBox="1"/>
          <p:nvPr/>
        </p:nvSpPr>
        <p:spPr>
          <a:xfrm>
            <a:off x="381000" y="1143000"/>
            <a:ext cx="7848600" cy="6093976"/>
          </a:xfrm>
          <a:prstGeom prst="rect">
            <a:avLst/>
          </a:prstGeom>
          <a:noFill/>
        </p:spPr>
        <p:txBody>
          <a:bodyPr wrap="square" rtlCol="0">
            <a:spAutoFit/>
          </a:bodyPr>
          <a:lstStyle/>
          <a:p>
            <a:pPr marL="457200" indent="-457200">
              <a:buFont typeface="+mj-lt"/>
              <a:buAutoNum type="arabicPeriod"/>
            </a:pPr>
            <a:r>
              <a:rPr lang="en-US" sz="1800" dirty="0">
                <a:latin typeface="+mj-lt"/>
              </a:rPr>
              <a:t>Refunds to be issued to electric system customers who the funds were collected from between April 2013 and September 2016 (the TEF timeframe).</a:t>
            </a:r>
          </a:p>
          <a:p>
            <a:pPr marL="457200" indent="-457200">
              <a:buFont typeface="+mj-lt"/>
              <a:buAutoNum type="arabicPeriod"/>
            </a:pPr>
            <a:endParaRPr lang="en-US" sz="1800" dirty="0">
              <a:latin typeface="+mj-lt"/>
            </a:endParaRPr>
          </a:p>
          <a:p>
            <a:pPr marL="457200" indent="-457200">
              <a:buFont typeface="+mj-lt"/>
              <a:buAutoNum type="arabicPeriod"/>
            </a:pPr>
            <a:r>
              <a:rPr lang="en-US" sz="1800" dirty="0">
                <a:latin typeface="+mj-lt"/>
              </a:rPr>
              <a:t>Refunds to be issued based on each accounts total consumption in kWh during the TEF timeframe as a percentage of the total consumption during that period.</a:t>
            </a:r>
          </a:p>
          <a:p>
            <a:pPr marL="457200" indent="-457200">
              <a:buFont typeface="+mj-lt"/>
              <a:buAutoNum type="arabicPeriod"/>
            </a:pPr>
            <a:endParaRPr lang="en-US" sz="1800" dirty="0">
              <a:latin typeface="+mj-lt"/>
            </a:endParaRPr>
          </a:p>
          <a:p>
            <a:pPr marL="457200" indent="-457200">
              <a:buFont typeface="+mj-lt"/>
              <a:buAutoNum type="arabicPeriod"/>
            </a:pPr>
            <a:r>
              <a:rPr lang="en-US" sz="1800" dirty="0">
                <a:latin typeface="+mj-lt"/>
              </a:rPr>
              <a:t>The refund to be calculated for all customers including the City of Brownsville and Brownsville PUB.</a:t>
            </a:r>
          </a:p>
          <a:p>
            <a:pPr marL="457200" indent="-457200">
              <a:buFont typeface="+mj-lt"/>
              <a:buAutoNum type="arabicPeriod"/>
            </a:pPr>
            <a:endParaRPr lang="en-US" sz="1800" dirty="0">
              <a:latin typeface="+mj-lt"/>
            </a:endParaRPr>
          </a:p>
          <a:p>
            <a:pPr marL="457200" indent="-457200">
              <a:buFont typeface="+mj-lt"/>
              <a:buAutoNum type="arabicPeriod"/>
            </a:pPr>
            <a:r>
              <a:rPr lang="en-US" sz="1800" dirty="0">
                <a:latin typeface="+mj-lt"/>
              </a:rPr>
              <a:t>Refunds can be offset against any monies owed to BPUB – such as previous write-offs or damage claims.</a:t>
            </a:r>
          </a:p>
          <a:p>
            <a:pPr marL="457200" indent="-457200">
              <a:buFont typeface="+mj-lt"/>
              <a:buAutoNum type="arabicPeriod"/>
            </a:pPr>
            <a:endParaRPr lang="en-US" sz="1600" dirty="0">
              <a:latin typeface="+mj-lt"/>
            </a:endParaRPr>
          </a:p>
          <a:p>
            <a:endParaRPr lang="en-US" sz="16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dirty="0"/>
          </a:p>
        </p:txBody>
      </p:sp>
    </p:spTree>
    <p:extLst>
      <p:ext uri="{BB962C8B-B14F-4D97-AF65-F5344CB8AC3E}">
        <p14:creationId xmlns:p14="http://schemas.microsoft.com/office/powerpoint/2010/main" val="275059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3CB6BA2-05B0-4567-B17C-958275240346}"/>
              </a:ext>
            </a:extLst>
          </p:cNvPr>
          <p:cNvSpPr>
            <a:spLocks noGrp="1"/>
          </p:cNvSpPr>
          <p:nvPr>
            <p:ph type="sldNum" sz="quarter" idx="12"/>
          </p:nvPr>
        </p:nvSpPr>
        <p:spPr/>
        <p:txBody>
          <a:bodyPr/>
          <a:lstStyle/>
          <a:p>
            <a:pPr>
              <a:defRPr/>
            </a:pPr>
            <a:fld id="{0B553244-4049-4B85-B98D-EFEA52CC6BD2}" type="slidenum">
              <a:rPr lang="en-US" smtClean="0"/>
              <a:pPr>
                <a:defRPr/>
              </a:pPr>
              <a:t>3</a:t>
            </a:fld>
            <a:endParaRPr lang="en-US" dirty="0"/>
          </a:p>
        </p:txBody>
      </p:sp>
      <p:sp>
        <p:nvSpPr>
          <p:cNvPr id="4" name="TextBox 3">
            <a:extLst>
              <a:ext uri="{FF2B5EF4-FFF2-40B4-BE49-F238E27FC236}">
                <a16:creationId xmlns:a16="http://schemas.microsoft.com/office/drawing/2014/main" id="{910ED6B9-B849-4EF4-B64D-DC6E22F4EAB4}"/>
              </a:ext>
            </a:extLst>
          </p:cNvPr>
          <p:cNvSpPr txBox="1"/>
          <p:nvPr/>
        </p:nvSpPr>
        <p:spPr>
          <a:xfrm>
            <a:off x="304800" y="304800"/>
            <a:ext cx="5257800" cy="461665"/>
          </a:xfrm>
          <a:prstGeom prst="rect">
            <a:avLst/>
          </a:prstGeom>
          <a:noFill/>
        </p:spPr>
        <p:txBody>
          <a:bodyPr wrap="square" rtlCol="0">
            <a:spAutoFit/>
          </a:bodyPr>
          <a:lstStyle/>
          <a:p>
            <a:r>
              <a:rPr lang="en-US" dirty="0">
                <a:latin typeface="+mj-lt"/>
              </a:rPr>
              <a:t>Approved Refund Plan Rollout</a:t>
            </a:r>
          </a:p>
        </p:txBody>
      </p:sp>
      <p:sp>
        <p:nvSpPr>
          <p:cNvPr id="6" name="TextBox 5">
            <a:extLst>
              <a:ext uri="{FF2B5EF4-FFF2-40B4-BE49-F238E27FC236}">
                <a16:creationId xmlns:a16="http://schemas.microsoft.com/office/drawing/2014/main" id="{76FFE935-D85C-4BCE-8271-16046E4FEEBC}"/>
              </a:ext>
            </a:extLst>
          </p:cNvPr>
          <p:cNvSpPr txBox="1"/>
          <p:nvPr/>
        </p:nvSpPr>
        <p:spPr>
          <a:xfrm>
            <a:off x="445008" y="1698486"/>
            <a:ext cx="7885494" cy="6647974"/>
          </a:xfrm>
          <a:prstGeom prst="rect">
            <a:avLst/>
          </a:prstGeom>
          <a:noFill/>
        </p:spPr>
        <p:txBody>
          <a:bodyPr wrap="square" rtlCol="0">
            <a:spAutoFit/>
          </a:bodyPr>
          <a:lstStyle/>
          <a:p>
            <a:pPr marL="457200" indent="-457200">
              <a:buFont typeface="+mj-lt"/>
              <a:buAutoNum type="arabicPeriod"/>
            </a:pPr>
            <a:endParaRPr lang="en-US" sz="1600" dirty="0">
              <a:latin typeface="+mj-lt"/>
            </a:endParaRPr>
          </a:p>
          <a:p>
            <a:pPr marL="457200" indent="-457200">
              <a:buFont typeface="+mj-lt"/>
              <a:buAutoNum type="arabicPeriod"/>
            </a:pPr>
            <a:r>
              <a:rPr lang="en-US" sz="1800" dirty="0">
                <a:latin typeface="+mj-lt"/>
              </a:rPr>
              <a:t>Customers who were active as of May 1, 2023 received a credit on their bill for the amount of their refund.  The credits were applied to the accounts on  May 8.  Customers can access their accounts online to see the amount of their refund and will see the credit on their next bill after that date.</a:t>
            </a:r>
          </a:p>
          <a:p>
            <a:pPr marL="457200" indent="-457200">
              <a:buFont typeface="+mj-lt"/>
              <a:buAutoNum type="arabicPeriod"/>
            </a:pPr>
            <a:endParaRPr lang="en-US" sz="1800" dirty="0">
              <a:latin typeface="+mj-lt"/>
            </a:endParaRPr>
          </a:p>
          <a:p>
            <a:pPr marL="457200" indent="-457200">
              <a:buFont typeface="+mj-lt"/>
              <a:buAutoNum type="arabicPeriod"/>
            </a:pPr>
            <a:r>
              <a:rPr lang="en-US" sz="1800" dirty="0">
                <a:latin typeface="+mj-lt"/>
              </a:rPr>
              <a:t>BPUB and the City pooled their refund amounts and distributed them equally to all customers who were active during the TEF timeframe and were still active as of May 1, 2023.  This credit of $48.91 per customer was also applied to all accounts on May 8 and will be reflected on the next bill. </a:t>
            </a:r>
          </a:p>
          <a:p>
            <a:pPr marL="457200" indent="-457200">
              <a:buFont typeface="+mj-lt"/>
              <a:buAutoNum type="arabicPeriod"/>
            </a:pPr>
            <a:endParaRPr lang="en-US" sz="1800" dirty="0">
              <a:latin typeface="+mj-lt"/>
            </a:endParaRPr>
          </a:p>
          <a:p>
            <a:pPr marL="457200" indent="-457200">
              <a:buFont typeface="+mj-lt"/>
              <a:buAutoNum type="arabicPeriod"/>
            </a:pPr>
            <a:r>
              <a:rPr lang="en-US" sz="1800" dirty="0">
                <a:latin typeface="+mj-lt"/>
              </a:rPr>
              <a:t>Approximately 27,000 inactive customers will receive their refund, in accordance with BPUB’s current policies, via a check mailed to their last known address.  The printing and mailing of the checks will begin on May 22 and will take approximately 6 to 7 working days to complete.</a:t>
            </a:r>
          </a:p>
          <a:p>
            <a:pPr marL="457200" indent="-457200">
              <a:buFont typeface="+mj-lt"/>
              <a:buAutoNum type="arabicPeriod"/>
            </a:pPr>
            <a:endParaRPr lang="en-US" sz="16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sz="2000" dirty="0">
              <a:latin typeface="+mj-lt"/>
            </a:endParaRPr>
          </a:p>
          <a:p>
            <a:pPr marL="457200" indent="-457200">
              <a:buFont typeface="+mj-lt"/>
              <a:buAutoNum type="arabicPeriod"/>
            </a:pPr>
            <a:endParaRPr lang="en-US" dirty="0"/>
          </a:p>
        </p:txBody>
      </p:sp>
      <p:sp>
        <p:nvSpPr>
          <p:cNvPr id="3" name="TextBox 2">
            <a:extLst>
              <a:ext uri="{FF2B5EF4-FFF2-40B4-BE49-F238E27FC236}">
                <a16:creationId xmlns:a16="http://schemas.microsoft.com/office/drawing/2014/main" id="{99A4D9B1-D5B4-47CC-9FDA-6AA2C1C64624}"/>
              </a:ext>
            </a:extLst>
          </p:cNvPr>
          <p:cNvSpPr txBox="1"/>
          <p:nvPr/>
        </p:nvSpPr>
        <p:spPr>
          <a:xfrm>
            <a:off x="457200" y="990600"/>
            <a:ext cx="7543800" cy="707886"/>
          </a:xfrm>
          <a:prstGeom prst="rect">
            <a:avLst/>
          </a:prstGeom>
          <a:noFill/>
        </p:spPr>
        <p:txBody>
          <a:bodyPr wrap="square" rtlCol="0">
            <a:spAutoFit/>
          </a:bodyPr>
          <a:lstStyle/>
          <a:p>
            <a:r>
              <a:rPr lang="en-US" sz="2000" dirty="0">
                <a:latin typeface="+mj-lt"/>
              </a:rPr>
              <a:t>The following plan to distribute the refunds was approved by the BPUB Board on May 1 and the City Commission on May 2:</a:t>
            </a:r>
          </a:p>
        </p:txBody>
      </p:sp>
    </p:spTree>
    <p:extLst>
      <p:ext uri="{BB962C8B-B14F-4D97-AF65-F5344CB8AC3E}">
        <p14:creationId xmlns:p14="http://schemas.microsoft.com/office/powerpoint/2010/main" val="146627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39A13C-B0D3-40DC-BEEB-1F9E9D1833F6}"/>
              </a:ext>
            </a:extLst>
          </p:cNvPr>
          <p:cNvSpPr>
            <a:spLocks noGrp="1"/>
          </p:cNvSpPr>
          <p:nvPr>
            <p:ph type="sldNum" sz="quarter" idx="12"/>
          </p:nvPr>
        </p:nvSpPr>
        <p:spPr/>
        <p:txBody>
          <a:bodyPr/>
          <a:lstStyle/>
          <a:p>
            <a:pPr>
              <a:defRPr/>
            </a:pPr>
            <a:fld id="{0B553244-4049-4B85-B98D-EFEA52CC6BD2}" type="slidenum">
              <a:rPr lang="en-US" smtClean="0"/>
              <a:pPr>
                <a:defRPr/>
              </a:pPr>
              <a:t>4</a:t>
            </a:fld>
            <a:endParaRPr lang="en-US" dirty="0"/>
          </a:p>
        </p:txBody>
      </p:sp>
      <p:sp>
        <p:nvSpPr>
          <p:cNvPr id="5" name="TextBox 4">
            <a:extLst>
              <a:ext uri="{FF2B5EF4-FFF2-40B4-BE49-F238E27FC236}">
                <a16:creationId xmlns:a16="http://schemas.microsoft.com/office/drawing/2014/main" id="{225FC5DD-5218-4043-8510-36AEB2B65773}"/>
              </a:ext>
            </a:extLst>
          </p:cNvPr>
          <p:cNvSpPr txBox="1"/>
          <p:nvPr/>
        </p:nvSpPr>
        <p:spPr>
          <a:xfrm>
            <a:off x="533400" y="4090638"/>
            <a:ext cx="7772400" cy="1631216"/>
          </a:xfrm>
          <a:prstGeom prst="rect">
            <a:avLst/>
          </a:prstGeom>
          <a:noFill/>
        </p:spPr>
        <p:txBody>
          <a:bodyPr wrap="square" rtlCol="0">
            <a:spAutoFit/>
          </a:bodyPr>
          <a:lstStyle/>
          <a:p>
            <a:r>
              <a:rPr lang="en-US" sz="1800" dirty="0">
                <a:latin typeface="+mj-lt"/>
              </a:rPr>
              <a:t>Note:  </a:t>
            </a:r>
          </a:p>
          <a:p>
            <a:endParaRPr lang="en-US" sz="1000" dirty="0">
              <a:latin typeface="+mj-lt"/>
            </a:endParaRPr>
          </a:p>
          <a:p>
            <a:r>
              <a:rPr lang="en-US" sz="1800" dirty="0">
                <a:latin typeface="+mj-lt"/>
              </a:rPr>
              <a:t>Amounts shown above are estimates only.  Actual refunds will vary based on each customer's consumption. </a:t>
            </a:r>
          </a:p>
          <a:p>
            <a:r>
              <a:rPr lang="en-US" sz="1800" dirty="0">
                <a:latin typeface="+mj-lt"/>
              </a:rPr>
              <a:t> </a:t>
            </a:r>
          </a:p>
          <a:p>
            <a:endParaRPr lang="en-US" sz="1800" dirty="0">
              <a:latin typeface="+mj-lt"/>
            </a:endParaRPr>
          </a:p>
        </p:txBody>
      </p:sp>
      <p:sp>
        <p:nvSpPr>
          <p:cNvPr id="8" name="TextBox 7">
            <a:extLst>
              <a:ext uri="{FF2B5EF4-FFF2-40B4-BE49-F238E27FC236}">
                <a16:creationId xmlns:a16="http://schemas.microsoft.com/office/drawing/2014/main" id="{D00D63AD-1B38-4577-9A01-DB1C50E331F0}"/>
              </a:ext>
            </a:extLst>
          </p:cNvPr>
          <p:cNvSpPr txBox="1"/>
          <p:nvPr/>
        </p:nvSpPr>
        <p:spPr>
          <a:xfrm>
            <a:off x="533400" y="457200"/>
            <a:ext cx="6324600" cy="461665"/>
          </a:xfrm>
          <a:prstGeom prst="rect">
            <a:avLst/>
          </a:prstGeom>
          <a:noFill/>
        </p:spPr>
        <p:txBody>
          <a:bodyPr wrap="square" rtlCol="0">
            <a:spAutoFit/>
          </a:bodyPr>
          <a:lstStyle/>
          <a:p>
            <a:r>
              <a:rPr lang="en-US" dirty="0">
                <a:latin typeface="+mj-lt"/>
              </a:rPr>
              <a:t>Refund Estimates by Customer Class</a:t>
            </a:r>
          </a:p>
        </p:txBody>
      </p:sp>
      <p:pic>
        <p:nvPicPr>
          <p:cNvPr id="11" name="Picture 10">
            <a:extLst>
              <a:ext uri="{FF2B5EF4-FFF2-40B4-BE49-F238E27FC236}">
                <a16:creationId xmlns:a16="http://schemas.microsoft.com/office/drawing/2014/main" id="{44EDE026-DB02-490D-8CB1-60623272D089}"/>
              </a:ext>
            </a:extLst>
          </p:cNvPr>
          <p:cNvPicPr>
            <a:picLocks noChangeAspect="1"/>
          </p:cNvPicPr>
          <p:nvPr/>
        </p:nvPicPr>
        <p:blipFill>
          <a:blip r:embed="rId2"/>
          <a:stretch>
            <a:fillRect/>
          </a:stretch>
        </p:blipFill>
        <p:spPr>
          <a:xfrm>
            <a:off x="533400" y="1219200"/>
            <a:ext cx="7615132" cy="2438400"/>
          </a:xfrm>
          <a:prstGeom prst="rect">
            <a:avLst/>
          </a:prstGeom>
        </p:spPr>
      </p:pic>
    </p:spTree>
    <p:extLst>
      <p:ext uri="{BB962C8B-B14F-4D97-AF65-F5344CB8AC3E}">
        <p14:creationId xmlns:p14="http://schemas.microsoft.com/office/powerpoint/2010/main" val="316068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F1D7CF-7AE7-4F92-8509-7A17A1B88BDC}"/>
              </a:ext>
            </a:extLst>
          </p:cNvPr>
          <p:cNvSpPr>
            <a:spLocks noGrp="1"/>
          </p:cNvSpPr>
          <p:nvPr>
            <p:ph type="sldNum" sz="quarter" idx="12"/>
          </p:nvPr>
        </p:nvSpPr>
        <p:spPr/>
        <p:txBody>
          <a:bodyPr/>
          <a:lstStyle/>
          <a:p>
            <a:pPr>
              <a:defRPr/>
            </a:pPr>
            <a:fld id="{0B553244-4049-4B85-B98D-EFEA52CC6BD2}" type="slidenum">
              <a:rPr lang="en-US" smtClean="0"/>
              <a:pPr>
                <a:defRPr/>
              </a:pPr>
              <a:t>5</a:t>
            </a:fld>
            <a:endParaRPr lang="en-US" dirty="0"/>
          </a:p>
        </p:txBody>
      </p:sp>
      <p:sp>
        <p:nvSpPr>
          <p:cNvPr id="3" name="TextBox 2">
            <a:extLst>
              <a:ext uri="{FF2B5EF4-FFF2-40B4-BE49-F238E27FC236}">
                <a16:creationId xmlns:a16="http://schemas.microsoft.com/office/drawing/2014/main" id="{E27719C6-9D51-48E7-8371-265D5029D24D}"/>
              </a:ext>
            </a:extLst>
          </p:cNvPr>
          <p:cNvSpPr txBox="1"/>
          <p:nvPr/>
        </p:nvSpPr>
        <p:spPr>
          <a:xfrm>
            <a:off x="457200" y="381000"/>
            <a:ext cx="6019800" cy="457200"/>
          </a:xfrm>
          <a:prstGeom prst="rect">
            <a:avLst/>
          </a:prstGeom>
          <a:noFill/>
        </p:spPr>
        <p:txBody>
          <a:bodyPr wrap="square" rtlCol="0">
            <a:spAutoFit/>
          </a:bodyPr>
          <a:lstStyle/>
          <a:p>
            <a:r>
              <a:rPr lang="en-US" dirty="0">
                <a:latin typeface="+mj-lt"/>
              </a:rPr>
              <a:t>Distribution of COB and BPUB Refunds</a:t>
            </a:r>
          </a:p>
        </p:txBody>
      </p:sp>
      <p:sp>
        <p:nvSpPr>
          <p:cNvPr id="7" name="TextBox 6">
            <a:extLst>
              <a:ext uri="{FF2B5EF4-FFF2-40B4-BE49-F238E27FC236}">
                <a16:creationId xmlns:a16="http://schemas.microsoft.com/office/drawing/2014/main" id="{1DF54C3F-DFA7-4FC9-8510-CEF81FA5DC56}"/>
              </a:ext>
            </a:extLst>
          </p:cNvPr>
          <p:cNvSpPr txBox="1"/>
          <p:nvPr/>
        </p:nvSpPr>
        <p:spPr>
          <a:xfrm>
            <a:off x="457200" y="1219200"/>
            <a:ext cx="7810500" cy="1323439"/>
          </a:xfrm>
          <a:prstGeom prst="rect">
            <a:avLst/>
          </a:prstGeom>
          <a:noFill/>
        </p:spPr>
        <p:txBody>
          <a:bodyPr wrap="square" rtlCol="0">
            <a:spAutoFit/>
          </a:bodyPr>
          <a:lstStyle/>
          <a:p>
            <a:r>
              <a:rPr lang="en-US" sz="2000" dirty="0">
                <a:latin typeface="+mj-lt"/>
              </a:rPr>
              <a:t>The City of Brownsville and Brownsville PUB refunds totaling $1,681,019 were allocated equally to all customers from the April 2013 to September 2016 timeframe who were still active as of 5/1/2023.</a:t>
            </a:r>
          </a:p>
        </p:txBody>
      </p:sp>
      <p:pic>
        <p:nvPicPr>
          <p:cNvPr id="8" name="Picture 7">
            <a:extLst>
              <a:ext uri="{FF2B5EF4-FFF2-40B4-BE49-F238E27FC236}">
                <a16:creationId xmlns:a16="http://schemas.microsoft.com/office/drawing/2014/main" id="{B2CB71D1-7F5C-40A9-97A6-4FCBB9BFBD93}"/>
              </a:ext>
            </a:extLst>
          </p:cNvPr>
          <p:cNvPicPr>
            <a:picLocks noChangeAspect="1"/>
          </p:cNvPicPr>
          <p:nvPr/>
        </p:nvPicPr>
        <p:blipFill>
          <a:blip r:embed="rId2"/>
          <a:stretch>
            <a:fillRect/>
          </a:stretch>
        </p:blipFill>
        <p:spPr>
          <a:xfrm>
            <a:off x="609600" y="2887063"/>
            <a:ext cx="6771230" cy="1694009"/>
          </a:xfrm>
          <a:prstGeom prst="rect">
            <a:avLst/>
          </a:prstGeom>
        </p:spPr>
      </p:pic>
    </p:spTree>
    <p:extLst>
      <p:ext uri="{BB962C8B-B14F-4D97-AF65-F5344CB8AC3E}">
        <p14:creationId xmlns:p14="http://schemas.microsoft.com/office/powerpoint/2010/main" val="151096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E92741-047B-49EE-ABA1-9731131227B7}"/>
              </a:ext>
            </a:extLst>
          </p:cNvPr>
          <p:cNvPicPr>
            <a:picLocks noChangeAspect="1"/>
          </p:cNvPicPr>
          <p:nvPr/>
        </p:nvPicPr>
        <p:blipFill>
          <a:blip r:embed="rId2"/>
          <a:stretch>
            <a:fillRect/>
          </a:stretch>
        </p:blipFill>
        <p:spPr>
          <a:xfrm>
            <a:off x="7010400" y="5327797"/>
            <a:ext cx="566977" cy="499915"/>
          </a:xfrm>
          <a:prstGeom prst="rect">
            <a:avLst/>
          </a:prstGeom>
        </p:spPr>
      </p:pic>
      <p:sp>
        <p:nvSpPr>
          <p:cNvPr id="6" name="Slide Number Placeholder 1">
            <a:extLst>
              <a:ext uri="{FF2B5EF4-FFF2-40B4-BE49-F238E27FC236}">
                <a16:creationId xmlns:a16="http://schemas.microsoft.com/office/drawing/2014/main" id="{FC55D4EC-D133-4E9B-814E-D6F2AE53053F}"/>
              </a:ext>
            </a:extLst>
          </p:cNvPr>
          <p:cNvSpPr>
            <a:spLocks noGrp="1"/>
          </p:cNvSpPr>
          <p:nvPr>
            <p:ph type="sldNum" sz="quarter" idx="12"/>
          </p:nvPr>
        </p:nvSpPr>
        <p:spPr>
          <a:xfrm>
            <a:off x="8526462" y="5638800"/>
            <a:ext cx="549275" cy="396875"/>
          </a:xfrm>
        </p:spPr>
        <p:txBody>
          <a:bodyPr/>
          <a:lstStyle/>
          <a:p>
            <a:pPr>
              <a:defRPr/>
            </a:pPr>
            <a:fld id="{0B553244-4049-4B85-B98D-EFEA52CC6BD2}" type="slidenum">
              <a:rPr lang="en-US" smtClean="0"/>
              <a:pPr>
                <a:defRPr/>
              </a:pPr>
              <a:t>6</a:t>
            </a:fld>
            <a:endParaRPr lang="en-US" dirty="0"/>
          </a:p>
        </p:txBody>
      </p:sp>
      <p:sp>
        <p:nvSpPr>
          <p:cNvPr id="2" name="TextBox 1">
            <a:extLst>
              <a:ext uri="{FF2B5EF4-FFF2-40B4-BE49-F238E27FC236}">
                <a16:creationId xmlns:a16="http://schemas.microsoft.com/office/drawing/2014/main" id="{28A46A4E-AE40-4E96-B365-7BDDAA787329}"/>
              </a:ext>
            </a:extLst>
          </p:cNvPr>
          <p:cNvSpPr txBox="1"/>
          <p:nvPr/>
        </p:nvSpPr>
        <p:spPr>
          <a:xfrm>
            <a:off x="3429000" y="2667000"/>
            <a:ext cx="4419600" cy="461665"/>
          </a:xfrm>
          <a:prstGeom prst="rect">
            <a:avLst/>
          </a:prstGeom>
          <a:noFill/>
        </p:spPr>
        <p:txBody>
          <a:bodyPr wrap="square" rtlCol="0">
            <a:spAutoFit/>
          </a:bodyPr>
          <a:lstStyle/>
          <a:p>
            <a:r>
              <a:rPr lang="en-US" dirty="0">
                <a:latin typeface="+mj-lt"/>
              </a:rPr>
              <a:t>Questions?</a:t>
            </a:r>
          </a:p>
        </p:txBody>
      </p:sp>
    </p:spTree>
    <p:extLst>
      <p:ext uri="{BB962C8B-B14F-4D97-AF65-F5344CB8AC3E}">
        <p14:creationId xmlns:p14="http://schemas.microsoft.com/office/powerpoint/2010/main" val="1322027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43261</TotalTime>
  <Words>368</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Cambria</vt:lpstr>
      <vt:lpstr>Times New Roman</vt:lpstr>
      <vt:lpstr>Wingdings</vt:lpstr>
      <vt:lpstr>Adjacency</vt:lpstr>
      <vt:lpstr>PowerPoint Presentation</vt:lpstr>
      <vt:lpstr>PowerPoint Presentation</vt:lpstr>
      <vt:lpstr>PowerPoint Presentation</vt:lpstr>
      <vt:lpstr>PowerPoint Presentation</vt:lpstr>
      <vt:lpstr>PowerPoint Presentation</vt:lpstr>
      <vt:lpstr>PowerPoint Presentation</vt:lpstr>
    </vt:vector>
  </TitlesOfParts>
  <Company>BPUB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Meeting Title</dc:title>
  <dc:creator>alozano</dc:creator>
  <cp:lastModifiedBy>Cavazos, Monica B</cp:lastModifiedBy>
  <cp:revision>605</cp:revision>
  <cp:lastPrinted>2023-04-25T21:00:47Z</cp:lastPrinted>
  <dcterms:created xsi:type="dcterms:W3CDTF">2010-05-17T13:36:37Z</dcterms:created>
  <dcterms:modified xsi:type="dcterms:W3CDTF">2023-05-15T16:35:03Z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TC062578591033</vt:lpwstr>
  </property>
</Properties>
</file>